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0" r:id="rId3"/>
    <p:sldId id="270" r:id="rId4"/>
    <p:sldId id="373" r:id="rId5"/>
    <p:sldId id="378" r:id="rId6"/>
    <p:sldId id="375" r:id="rId7"/>
    <p:sldId id="267" r:id="rId8"/>
    <p:sldId id="371" r:id="rId9"/>
    <p:sldId id="372" r:id="rId10"/>
    <p:sldId id="368" r:id="rId11"/>
    <p:sldId id="376" r:id="rId12"/>
    <p:sldId id="369" r:id="rId13"/>
    <p:sldId id="379" r:id="rId14"/>
    <p:sldId id="377" r:id="rId1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37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31F845-7513-4FAD-E08E-3711F8C808E9}" name="Kateřina Havlíčková" initials="KH" userId="S::katerina.havlickova@drfg.cz::e57c4e91-6fad-40db-b92e-c86338a203df" providerId="AD"/>
  <p188:author id="{8A40B06C-9741-89C8-D8C4-66D0B53327F4}" name="Hebnar Vojtěch" initials="HV" userId="S::hebnar@efekta.cz::b54549fa-7fd3-4c73-ac1e-c9764de59a6b" providerId="AD"/>
  <p188:author id="{C9EE86D6-81B4-9180-03C9-771FBC1BBF71}" name="Jaroslav Štigler" initials="JŠ" userId="891200b80b7cd7f4" providerId="Windows Live"/>
  <p188:author id="{C5F8B4F3-D6E6-EE2C-D609-D1E598134364}" name="Karel Pogštefl" initials="KP" userId="9025e58b593ce66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A"/>
    <a:srgbClr val="FABA41"/>
    <a:srgbClr val="BDBDBF"/>
    <a:srgbClr val="673A8E"/>
    <a:srgbClr val="EE7D31"/>
    <a:srgbClr val="0A1A49"/>
    <a:srgbClr val="9542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Světlý styl 1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2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88" y="114"/>
      </p:cViewPr>
      <p:guideLst>
        <p:guide pos="3840"/>
        <p:guide orient="horz" pos="37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svg"/><Relationship Id="rId7" Type="http://schemas.openxmlformats.org/officeDocument/2006/relationships/image" Target="../media/image10.png"/><Relationship Id="rId12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11" Type="http://schemas.openxmlformats.org/officeDocument/2006/relationships/image" Target="../media/image3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1 Uv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DA6BF5D0-1112-4A87-A3FD-F51D162B92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395201" cy="685800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D263258-6BDF-4B4E-B432-B982C18B94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3578" y="2160409"/>
            <a:ext cx="5461624" cy="4697591"/>
          </a:xfrm>
          <a:prstGeom prst="rect">
            <a:avLst/>
          </a:prstGeom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F876094D-9EDC-43AE-8916-B0B252D7F5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988" y="1475215"/>
            <a:ext cx="5892352" cy="390757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1923461-1450-4A6B-8B51-DA2E6AB21B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21666" y="2767627"/>
            <a:ext cx="5035550" cy="1414462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vložíte nadpis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F5F33F2-20EA-4B63-BE31-CF32A8B298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21668" y="4274165"/>
            <a:ext cx="4245980" cy="6608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vložíte podnadpis</a:t>
            </a: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E7CF507E-6055-4DC9-8400-3AD9BBA7F4E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27918" y="326678"/>
            <a:ext cx="1900237" cy="496362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E0518EE4-FF4A-4811-BD81-75FBC43F6E2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1666" y="2041678"/>
            <a:ext cx="1936230" cy="237462"/>
          </a:xfrm>
          <a:prstGeom prst="rect">
            <a:avLst/>
          </a:prstGeom>
        </p:spPr>
      </p:pic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147A2CC8-B823-40E2-8D53-6446B320D84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5671932" y="4500374"/>
            <a:ext cx="882409" cy="88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09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Text a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C80309-D4D7-42CD-A5DF-3B1B56554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23041"/>
            <a:ext cx="8770620" cy="67048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vložíte nadpis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9BF588-14A2-427E-B6C4-F464B976C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54782" cy="4156075"/>
          </a:xfrm>
          <a:prstGeom prst="rect">
            <a:avLst/>
          </a:prstGeom>
        </p:spPr>
        <p:txBody>
          <a:bodyPr/>
          <a:lstStyle>
            <a:lvl1pPr>
              <a:buClr>
                <a:schemeClr val="accent4"/>
              </a:buClr>
              <a:defRPr sz="1600" b="0">
                <a:solidFill>
                  <a:schemeClr val="tx2"/>
                </a:solidFill>
              </a:defRPr>
            </a:lvl1pPr>
            <a:lvl2pPr>
              <a:buClr>
                <a:schemeClr val="accent4"/>
              </a:buClr>
              <a:defRPr sz="1600" b="0">
                <a:solidFill>
                  <a:schemeClr val="tx2"/>
                </a:solidFill>
              </a:defRPr>
            </a:lvl2pPr>
            <a:lvl3pPr>
              <a:buClr>
                <a:schemeClr val="accent4"/>
              </a:buClr>
              <a:defRPr sz="16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15697A10-6758-4093-A5B1-C4D30C709BE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83680" y="1825625"/>
            <a:ext cx="4770120" cy="41560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vložíte obrázek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029A6A6F-B690-4615-990E-F36F5DF763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7918" y="326678"/>
            <a:ext cx="1900237" cy="496362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F347714D-76FC-458C-9E76-6C587D27B650}"/>
              </a:ext>
            </a:extLst>
          </p:cNvPr>
          <p:cNvSpPr txBox="1"/>
          <p:nvPr userDrawn="1"/>
        </p:nvSpPr>
        <p:spPr>
          <a:xfrm>
            <a:off x="838200" y="500369"/>
            <a:ext cx="87706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Arial" panose="020B0604020202020204" pitchFamily="34" charset="0"/>
              </a:rPr>
              <a:t>Czech Real Estate Investment Fund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xima Nova" panose="02000506030000020004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6BB528-4EBF-4BEB-A2A4-E31BB8C43B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66444" y="5993421"/>
            <a:ext cx="4680000" cy="540000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0291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70" userDrawn="1">
          <p15:clr>
            <a:srgbClr val="FBAE40"/>
          </p15:clr>
        </p15:guide>
        <p15:guide id="2" pos="529" userDrawn="1">
          <p15:clr>
            <a:srgbClr val="FBAE40"/>
          </p15:clr>
        </p15:guide>
        <p15:guide id="3" pos="7151" userDrawn="1">
          <p15:clr>
            <a:srgbClr val="FBAE40"/>
          </p15:clr>
        </p15:guide>
        <p15:guide id="4" orient="horz" pos="113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Tabulka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C80309-D4D7-42CD-A5DF-3B1B56554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23041"/>
            <a:ext cx="8770620" cy="67048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vložíte nadpis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029A6A6F-B690-4615-990E-F36F5DF763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7918" y="326678"/>
            <a:ext cx="1900237" cy="496362"/>
          </a:xfrm>
          <a:prstGeom prst="rect">
            <a:avLst/>
          </a:prstGeom>
        </p:spPr>
      </p:pic>
      <p:sp>
        <p:nvSpPr>
          <p:cNvPr id="11" name="Zástupný text 32">
            <a:extLst>
              <a:ext uri="{FF2B5EF4-FFF2-40B4-BE49-F238E27FC236}">
                <a16:creationId xmlns:a16="http://schemas.microsoft.com/office/drawing/2014/main" id="{A58F84AF-DC0F-4E39-AE2B-513E67E0CD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5999" y="1825624"/>
            <a:ext cx="4832267" cy="3950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text</a:t>
            </a:r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98F7B928-1035-4A92-AEB1-471D006F6B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4885706" cy="41560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>
              <a:defRPr sz="1800" b="0"/>
            </a:lvl2pPr>
          </a:lstStyle>
          <a:p>
            <a:pPr lvl="0"/>
            <a:r>
              <a:rPr lang="cs-CZ" dirty="0"/>
              <a:t>Kliknutím </a:t>
            </a:r>
            <a:r>
              <a:rPr lang="cs-CZ" dirty="0" err="1"/>
              <a:t>vložtíte</a:t>
            </a:r>
            <a:r>
              <a:rPr lang="cs-CZ" dirty="0"/>
              <a:t> obsah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14AE1359-7112-49BE-B8CF-C5577C63113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095999" y="2322409"/>
            <a:ext cx="4832267" cy="36592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>
              <a:defRPr sz="1800" b="0"/>
            </a:lvl2pPr>
          </a:lstStyle>
          <a:p>
            <a:pPr lvl="0"/>
            <a:r>
              <a:rPr lang="cs-CZ" dirty="0"/>
              <a:t>Kliknutím </a:t>
            </a:r>
            <a:r>
              <a:rPr lang="cs-CZ" dirty="0" err="1"/>
              <a:t>vložtíte</a:t>
            </a:r>
            <a:r>
              <a:rPr lang="cs-CZ" dirty="0"/>
              <a:t> obsah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1739A2C-5EDF-4E12-83DD-37A8546B4954}"/>
              </a:ext>
            </a:extLst>
          </p:cNvPr>
          <p:cNvSpPr txBox="1"/>
          <p:nvPr userDrawn="1"/>
        </p:nvSpPr>
        <p:spPr>
          <a:xfrm>
            <a:off x="838200" y="500369"/>
            <a:ext cx="87706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Arial" panose="020B0604020202020204" pitchFamily="34" charset="0"/>
              </a:rPr>
              <a:t>Czech Real Estate Investment Fund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xima Nova" panose="02000506030000020004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2E55C18-18B1-4179-9E4D-65C92242D9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66444" y="5993421"/>
            <a:ext cx="4680000" cy="540000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9581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3 Tabulka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C80309-D4D7-42CD-A5DF-3B1B56554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23041"/>
            <a:ext cx="8770620" cy="67048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vložíte nadpis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029A6A6F-B690-4615-990E-F36F5DF763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7918" y="326678"/>
            <a:ext cx="1900237" cy="496362"/>
          </a:xfrm>
          <a:prstGeom prst="rect">
            <a:avLst/>
          </a:prstGeom>
        </p:spPr>
      </p:pic>
      <p:sp>
        <p:nvSpPr>
          <p:cNvPr id="11" name="Zástupný text 32">
            <a:extLst>
              <a:ext uri="{FF2B5EF4-FFF2-40B4-BE49-F238E27FC236}">
                <a16:creationId xmlns:a16="http://schemas.microsoft.com/office/drawing/2014/main" id="{A58F84AF-DC0F-4E39-AE2B-513E67E0CD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11160" y="1825624"/>
            <a:ext cx="5040000" cy="3950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text</a:t>
            </a:r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98F7B928-1035-4A92-AEB1-471D006F6B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322409"/>
            <a:ext cx="5040000" cy="36592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>
              <a:defRPr sz="1800" b="0"/>
            </a:lvl2pPr>
          </a:lstStyle>
          <a:p>
            <a:pPr lvl="0"/>
            <a:r>
              <a:rPr lang="cs-CZ" dirty="0"/>
              <a:t>Kliknutím vložíte obsah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14AE1359-7112-49BE-B8CF-C5577C63113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311159" y="2322409"/>
            <a:ext cx="5040000" cy="36592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>
              <a:defRPr sz="1800" b="0"/>
            </a:lvl2pPr>
          </a:lstStyle>
          <a:p>
            <a:pPr lvl="0"/>
            <a:r>
              <a:rPr lang="cs-CZ" dirty="0"/>
              <a:t>Kliknutím vložíte obsah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1739A2C-5EDF-4E12-83DD-37A8546B4954}"/>
              </a:ext>
            </a:extLst>
          </p:cNvPr>
          <p:cNvSpPr txBox="1"/>
          <p:nvPr userDrawn="1"/>
        </p:nvSpPr>
        <p:spPr>
          <a:xfrm>
            <a:off x="838200" y="500369"/>
            <a:ext cx="87706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Arial" panose="020B0604020202020204" pitchFamily="34" charset="0"/>
              </a:rPr>
              <a:t>Czech Real Estate Investment Fund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xima Nova" panose="02000506030000020004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Zástupný text 32">
            <a:extLst>
              <a:ext uri="{FF2B5EF4-FFF2-40B4-BE49-F238E27FC236}">
                <a16:creationId xmlns:a16="http://schemas.microsoft.com/office/drawing/2014/main" id="{9155FDED-EFE4-4E94-88DD-75BE8C0F95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25624"/>
            <a:ext cx="5040000" cy="3950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text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1FFE01B-A180-468C-AAC1-87F6A18689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66444" y="5993421"/>
            <a:ext cx="4680000" cy="540000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952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Pro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C80309-D4D7-42CD-A5DF-3B1B56554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23041"/>
            <a:ext cx="8770620" cy="67048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vložíte nadpis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029A6A6F-B690-4615-990E-F36F5DF763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7918" y="326678"/>
            <a:ext cx="1900237" cy="496362"/>
          </a:xfrm>
          <a:prstGeom prst="rect">
            <a:avLst/>
          </a:prstGeom>
        </p:spPr>
      </p:pic>
      <p:sp>
        <p:nvSpPr>
          <p:cNvPr id="11" name="Zástupný text 32">
            <a:extLst>
              <a:ext uri="{FF2B5EF4-FFF2-40B4-BE49-F238E27FC236}">
                <a16:creationId xmlns:a16="http://schemas.microsoft.com/office/drawing/2014/main" id="{E8368BD3-9680-4BEC-B670-2B4DE24D76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825624"/>
            <a:ext cx="3796623" cy="3950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text</a:t>
            </a:r>
          </a:p>
        </p:txBody>
      </p:sp>
      <p:sp>
        <p:nvSpPr>
          <p:cNvPr id="22" name="Zástupný text 32">
            <a:extLst>
              <a:ext uri="{FF2B5EF4-FFF2-40B4-BE49-F238E27FC236}">
                <a16:creationId xmlns:a16="http://schemas.microsoft.com/office/drawing/2014/main" id="{85A1B563-64FE-4C82-8126-2BCB58EB02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54599" y="1832187"/>
            <a:ext cx="3496733" cy="3950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text</a:t>
            </a:r>
          </a:p>
        </p:txBody>
      </p:sp>
      <p:sp>
        <p:nvSpPr>
          <p:cNvPr id="25" name="Zástupný symbol obrázku 7">
            <a:extLst>
              <a:ext uri="{FF2B5EF4-FFF2-40B4-BE49-F238E27FC236}">
                <a16:creationId xmlns:a16="http://schemas.microsoft.com/office/drawing/2014/main" id="{7BCEDD02-961F-4B02-A122-88F546329F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54599" y="4334003"/>
            <a:ext cx="2653454" cy="16446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vložíte obrázek</a:t>
            </a:r>
          </a:p>
        </p:txBody>
      </p:sp>
      <p:sp>
        <p:nvSpPr>
          <p:cNvPr id="26" name="Zástupný symbol obrázku 7">
            <a:extLst>
              <a:ext uri="{FF2B5EF4-FFF2-40B4-BE49-F238E27FC236}">
                <a16:creationId xmlns:a16="http://schemas.microsoft.com/office/drawing/2014/main" id="{4A6362EF-C87D-46B0-87F2-0B421D971AE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896012" y="4334002"/>
            <a:ext cx="2653454" cy="16446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vložíte obrázek</a:t>
            </a:r>
          </a:p>
        </p:txBody>
      </p:sp>
      <p:pic>
        <p:nvPicPr>
          <p:cNvPr id="28" name="Grafický objekt 27">
            <a:extLst>
              <a:ext uri="{FF2B5EF4-FFF2-40B4-BE49-F238E27FC236}">
                <a16:creationId xmlns:a16="http://schemas.microsoft.com/office/drawing/2014/main" id="{6E7F37BE-EBB5-48EF-9437-2ADE6B6C4F2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4545419"/>
            <a:ext cx="2476500" cy="1438275"/>
          </a:xfrm>
          <a:prstGeom prst="rect">
            <a:avLst/>
          </a:prstGeom>
        </p:spPr>
      </p:pic>
      <p:sp>
        <p:nvSpPr>
          <p:cNvPr id="30" name="Zástupný text 32">
            <a:extLst>
              <a:ext uri="{FF2B5EF4-FFF2-40B4-BE49-F238E27FC236}">
                <a16:creationId xmlns:a16="http://schemas.microsoft.com/office/drawing/2014/main" id="{694E9665-EB41-4FB3-8568-5C8214E890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54599" y="2309707"/>
            <a:ext cx="5494867" cy="1924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100" b="0"/>
            </a:lvl1pPr>
          </a:lstStyle>
          <a:p>
            <a:pPr lvl="0"/>
            <a:r>
              <a:rPr lang="cs-CZ" dirty="0"/>
              <a:t>Kliknutím vložíte text</a:t>
            </a:r>
          </a:p>
        </p:txBody>
      </p:sp>
      <p:sp>
        <p:nvSpPr>
          <p:cNvPr id="31" name="Zástupný text 32">
            <a:extLst>
              <a:ext uri="{FF2B5EF4-FFF2-40B4-BE49-F238E27FC236}">
                <a16:creationId xmlns:a16="http://schemas.microsoft.com/office/drawing/2014/main" id="{7B4DBCB2-F35E-4A9E-8BA5-D193CFB145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76076" y="2304170"/>
            <a:ext cx="2158747" cy="1548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1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text</a:t>
            </a:r>
          </a:p>
        </p:txBody>
      </p:sp>
      <p:sp>
        <p:nvSpPr>
          <p:cNvPr id="32" name="Zástupný text 32">
            <a:extLst>
              <a:ext uri="{FF2B5EF4-FFF2-40B4-BE49-F238E27FC236}">
                <a16:creationId xmlns:a16="http://schemas.microsoft.com/office/drawing/2014/main" id="{04C2BB17-AE3C-4CF0-9E21-732EF644638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2304170"/>
            <a:ext cx="1525693" cy="154800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buClr>
                <a:schemeClr val="accent4"/>
              </a:buClr>
              <a:buFont typeface="Wingdings" panose="05000000000000000000" pitchFamily="2" charset="2"/>
              <a:buChar char="§"/>
              <a:defRPr sz="11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cs-CZ" dirty="0"/>
              <a:t>KLIKNUTÍM VLOŽÍTE TEXT</a:t>
            </a:r>
          </a:p>
        </p:txBody>
      </p:sp>
      <p:sp>
        <p:nvSpPr>
          <p:cNvPr id="33" name="Zástupný text 32">
            <a:extLst>
              <a:ext uri="{FF2B5EF4-FFF2-40B4-BE49-F238E27FC236}">
                <a16:creationId xmlns:a16="http://schemas.microsoft.com/office/drawing/2014/main" id="{46E193E2-6C7B-4BCA-A5B9-4290D66BD36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3943652"/>
            <a:ext cx="3796623" cy="290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100" b="1" u="sng">
                <a:solidFill>
                  <a:schemeClr val="accent4"/>
                </a:solidFill>
              </a:defRPr>
            </a:lvl1pPr>
          </a:lstStyle>
          <a:p>
            <a:pPr lvl="0"/>
            <a:r>
              <a:rPr lang="cs-CZ" dirty="0"/>
              <a:t>KLIKNUTÍM VLOŽÍTE TEXT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2F903EA-9F98-4003-B82E-B33A9E52C904}"/>
              </a:ext>
            </a:extLst>
          </p:cNvPr>
          <p:cNvSpPr txBox="1"/>
          <p:nvPr userDrawn="1"/>
        </p:nvSpPr>
        <p:spPr>
          <a:xfrm>
            <a:off x="838200" y="500369"/>
            <a:ext cx="87706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Arial" panose="020B0604020202020204" pitchFamily="34" charset="0"/>
              </a:rPr>
              <a:t>Czech Real Estate Investment Fund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xima Nova" panose="02000506030000020004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5C973D47-2051-4AB9-874D-E4258272B7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66444" y="5993421"/>
            <a:ext cx="4680000" cy="540000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5292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C80309-D4D7-42CD-A5DF-3B1B56554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23041"/>
            <a:ext cx="8770620" cy="67048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vložíte nadpis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9BF588-14A2-427E-B6C4-F464B976C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18668" cy="415607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  <a:defRPr sz="1600" b="0">
                <a:solidFill>
                  <a:schemeClr val="tx2"/>
                </a:solidFill>
              </a:defRPr>
            </a:lvl1pPr>
            <a:lvl2pPr marL="742950" indent="-285750">
              <a:buClr>
                <a:schemeClr val="accent4"/>
              </a:buClr>
              <a:buFont typeface="Wingdings" panose="05000000000000000000" pitchFamily="2" charset="2"/>
              <a:buChar char="§"/>
              <a:defRPr sz="1600" b="0">
                <a:solidFill>
                  <a:schemeClr val="tx2"/>
                </a:solidFill>
              </a:defRPr>
            </a:lvl2pPr>
            <a:lvl3pPr marL="1200150" indent="-285750">
              <a:buClr>
                <a:schemeClr val="accent4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029A6A6F-B690-4615-990E-F36F5DF763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7918" y="326678"/>
            <a:ext cx="1900237" cy="49636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0B1500B-EAB6-468A-8F46-146E951A6072}"/>
              </a:ext>
            </a:extLst>
          </p:cNvPr>
          <p:cNvSpPr txBox="1"/>
          <p:nvPr userDrawn="1"/>
        </p:nvSpPr>
        <p:spPr>
          <a:xfrm>
            <a:off x="838200" y="500369"/>
            <a:ext cx="87706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Arial" panose="020B0604020202020204" pitchFamily="34" charset="0"/>
              </a:rPr>
              <a:t>Czech Real Estate Investment Fund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xima Nova" panose="02000506030000020004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4A986D0-94FA-4F6F-96BF-7D4BB11EEC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66444" y="5993421"/>
            <a:ext cx="4680000" cy="540000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5200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délník 26">
            <a:extLst>
              <a:ext uri="{FF2B5EF4-FFF2-40B4-BE49-F238E27FC236}">
                <a16:creationId xmlns:a16="http://schemas.microsoft.com/office/drawing/2014/main" id="{EF0AE2D4-4DB5-4966-BF78-EA7D37B6BF5C}"/>
              </a:ext>
            </a:extLst>
          </p:cNvPr>
          <p:cNvSpPr/>
          <p:nvPr userDrawn="1"/>
        </p:nvSpPr>
        <p:spPr>
          <a:xfrm>
            <a:off x="540855" y="2705100"/>
            <a:ext cx="5274639" cy="382524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Nadpis 1">
            <a:extLst>
              <a:ext uri="{FF2B5EF4-FFF2-40B4-BE49-F238E27FC236}">
                <a16:creationId xmlns:a16="http://schemas.microsoft.com/office/drawing/2014/main" id="{6FBB991A-1AB5-4E45-BA98-39A75D727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23041"/>
            <a:ext cx="8770620" cy="67048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vložíte nadpis</a:t>
            </a:r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819418B6-6991-4F60-AADD-6D9AAD2D3C47}"/>
              </a:ext>
            </a:extLst>
          </p:cNvPr>
          <p:cNvSpPr/>
          <p:nvPr userDrawn="1"/>
        </p:nvSpPr>
        <p:spPr>
          <a:xfrm>
            <a:off x="647700" y="2819288"/>
            <a:ext cx="5060950" cy="34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3" name="Zástupný text 32">
            <a:extLst>
              <a:ext uri="{FF2B5EF4-FFF2-40B4-BE49-F238E27FC236}">
                <a16:creationId xmlns:a16="http://schemas.microsoft.com/office/drawing/2014/main" id="{6FFE4B2A-CA6E-493C-8B41-B2362C2221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97669"/>
            <a:ext cx="4241800" cy="330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text</a:t>
            </a:r>
          </a:p>
        </p:txBody>
      </p:sp>
      <p:sp>
        <p:nvSpPr>
          <p:cNvPr id="34" name="Zástupný text 32">
            <a:extLst>
              <a:ext uri="{FF2B5EF4-FFF2-40B4-BE49-F238E27FC236}">
                <a16:creationId xmlns:a16="http://schemas.microsoft.com/office/drawing/2014/main" id="{8478F955-00A5-4665-8485-37F3CA266A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99680" y="4736481"/>
            <a:ext cx="3811740" cy="4332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adresu</a:t>
            </a:r>
          </a:p>
        </p:txBody>
      </p:sp>
      <p:pic>
        <p:nvPicPr>
          <p:cNvPr id="46" name="Grafický objekt 45">
            <a:extLst>
              <a:ext uri="{FF2B5EF4-FFF2-40B4-BE49-F238E27FC236}">
                <a16:creationId xmlns:a16="http://schemas.microsoft.com/office/drawing/2014/main" id="{A8F6DA01-E574-4820-B7D7-4118216D01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3766" y="5596634"/>
            <a:ext cx="164466" cy="164466"/>
          </a:xfrm>
          <a:prstGeom prst="rect">
            <a:avLst/>
          </a:prstGeom>
        </p:spPr>
      </p:pic>
      <p:sp>
        <p:nvSpPr>
          <p:cNvPr id="47" name="Obdélník 46">
            <a:extLst>
              <a:ext uri="{FF2B5EF4-FFF2-40B4-BE49-F238E27FC236}">
                <a16:creationId xmlns:a16="http://schemas.microsoft.com/office/drawing/2014/main" id="{B66B5F89-1C06-4A90-A355-3AD5D58A9810}"/>
              </a:ext>
            </a:extLst>
          </p:cNvPr>
          <p:cNvSpPr/>
          <p:nvPr userDrawn="1"/>
        </p:nvSpPr>
        <p:spPr>
          <a:xfrm>
            <a:off x="6089179" y="2819288"/>
            <a:ext cx="5060950" cy="34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Zástupný text 32">
            <a:extLst>
              <a:ext uri="{FF2B5EF4-FFF2-40B4-BE49-F238E27FC236}">
                <a16:creationId xmlns:a16="http://schemas.microsoft.com/office/drawing/2014/main" id="{7ACA9C70-D092-4807-AF08-311FA09CAB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79" y="3997669"/>
            <a:ext cx="4241800" cy="330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text</a:t>
            </a:r>
          </a:p>
        </p:txBody>
      </p:sp>
      <p:pic>
        <p:nvPicPr>
          <p:cNvPr id="53" name="Grafický objekt 52">
            <a:extLst>
              <a:ext uri="{FF2B5EF4-FFF2-40B4-BE49-F238E27FC236}">
                <a16:creationId xmlns:a16="http://schemas.microsoft.com/office/drawing/2014/main" id="{C5CAEF53-8FDC-4716-8FEC-8097D8C48E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5245" y="5560915"/>
            <a:ext cx="164466" cy="164466"/>
          </a:xfrm>
          <a:prstGeom prst="rect">
            <a:avLst/>
          </a:prstGeom>
        </p:spPr>
      </p:pic>
      <p:sp>
        <p:nvSpPr>
          <p:cNvPr id="54" name="Zástupný text 32">
            <a:extLst>
              <a:ext uri="{FF2B5EF4-FFF2-40B4-BE49-F238E27FC236}">
                <a16:creationId xmlns:a16="http://schemas.microsoft.com/office/drawing/2014/main" id="{7983E523-2EE8-4CAC-AF2B-53270CDFD0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79679" y="4351653"/>
            <a:ext cx="3811740" cy="2117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 b="0">
                <a:solidFill>
                  <a:schemeClr val="accent4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542E7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cs-CZ" dirty="0"/>
              <a:t>Kliknutím vložíte text</a:t>
            </a:r>
          </a:p>
        </p:txBody>
      </p:sp>
      <p:sp>
        <p:nvSpPr>
          <p:cNvPr id="55" name="Zástupný text 32">
            <a:extLst>
              <a:ext uri="{FF2B5EF4-FFF2-40B4-BE49-F238E27FC236}">
                <a16:creationId xmlns:a16="http://schemas.microsoft.com/office/drawing/2014/main" id="{E32561A6-FC5C-45B2-A3A1-82F51CD782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5712" y="5209489"/>
            <a:ext cx="3811740" cy="283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542E7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cs-CZ" dirty="0"/>
              <a:t>Kliknutím vložíte </a:t>
            </a:r>
            <a:r>
              <a:rPr lang="en-US" dirty="0"/>
              <a:t>IČO</a:t>
            </a:r>
          </a:p>
        </p:txBody>
      </p:sp>
      <p:sp>
        <p:nvSpPr>
          <p:cNvPr id="56" name="Zástupný text 32">
            <a:extLst>
              <a:ext uri="{FF2B5EF4-FFF2-40B4-BE49-F238E27FC236}">
                <a16:creationId xmlns:a16="http://schemas.microsoft.com/office/drawing/2014/main" id="{360DACD6-EF01-42CE-A7CA-C9FA33257C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5712" y="5532274"/>
            <a:ext cx="3811740" cy="283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web</a:t>
            </a:r>
          </a:p>
        </p:txBody>
      </p:sp>
      <p:sp>
        <p:nvSpPr>
          <p:cNvPr id="57" name="Zástupný text 32">
            <a:extLst>
              <a:ext uri="{FF2B5EF4-FFF2-40B4-BE49-F238E27FC236}">
                <a16:creationId xmlns:a16="http://schemas.microsoft.com/office/drawing/2014/main" id="{C62821BA-5522-46F7-9D8E-61C7D44E25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41159" y="4736481"/>
            <a:ext cx="3811740" cy="4332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adresu</a:t>
            </a:r>
          </a:p>
        </p:txBody>
      </p:sp>
      <p:sp>
        <p:nvSpPr>
          <p:cNvPr id="58" name="Zástupný text 32">
            <a:extLst>
              <a:ext uri="{FF2B5EF4-FFF2-40B4-BE49-F238E27FC236}">
                <a16:creationId xmlns:a16="http://schemas.microsoft.com/office/drawing/2014/main" id="{E049E729-FF05-4D66-B71F-870252F2018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47191" y="5209489"/>
            <a:ext cx="3811740" cy="283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542E7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cs-CZ" dirty="0"/>
              <a:t>Kliknutím vložíte </a:t>
            </a:r>
            <a:r>
              <a:rPr lang="en-US" dirty="0"/>
              <a:t>IČO</a:t>
            </a:r>
          </a:p>
        </p:txBody>
      </p:sp>
      <p:sp>
        <p:nvSpPr>
          <p:cNvPr id="59" name="Zástupný text 32">
            <a:extLst>
              <a:ext uri="{FF2B5EF4-FFF2-40B4-BE49-F238E27FC236}">
                <a16:creationId xmlns:a16="http://schemas.microsoft.com/office/drawing/2014/main" id="{3678C9F3-4532-41D5-8869-A3E1AAB6DF8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47191" y="5532274"/>
            <a:ext cx="3811740" cy="283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web</a:t>
            </a:r>
          </a:p>
        </p:txBody>
      </p:sp>
      <p:sp>
        <p:nvSpPr>
          <p:cNvPr id="63" name="Zástupný text 32">
            <a:extLst>
              <a:ext uri="{FF2B5EF4-FFF2-40B4-BE49-F238E27FC236}">
                <a16:creationId xmlns:a16="http://schemas.microsoft.com/office/drawing/2014/main" id="{B9057AF7-7928-406B-B396-C497A0A67F0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4351076"/>
            <a:ext cx="3811740" cy="2117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 b="0">
                <a:solidFill>
                  <a:schemeClr val="accent4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542E7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cs-CZ" dirty="0"/>
              <a:t>Kliknutím vložíte text</a:t>
            </a:r>
          </a:p>
        </p:txBody>
      </p:sp>
      <p:sp>
        <p:nvSpPr>
          <p:cNvPr id="65" name="Zástupný text 32">
            <a:extLst>
              <a:ext uri="{FF2B5EF4-FFF2-40B4-BE49-F238E27FC236}">
                <a16:creationId xmlns:a16="http://schemas.microsoft.com/office/drawing/2014/main" id="{28D76814-ABCF-4CA0-B2E0-748CDAD79F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1950466"/>
            <a:ext cx="8915400" cy="330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A1A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Kliknutím vložíte text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58A9546B-668B-47C8-8BAC-5D5D25427ECB}"/>
              </a:ext>
            </a:extLst>
          </p:cNvPr>
          <p:cNvSpPr txBox="1"/>
          <p:nvPr userDrawn="1"/>
        </p:nvSpPr>
        <p:spPr>
          <a:xfrm>
            <a:off x="838200" y="500369"/>
            <a:ext cx="87706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Arial" panose="020B0604020202020204" pitchFamily="34" charset="0"/>
              </a:rPr>
              <a:t>Czech Real Estate Investment Fund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xima Nova" panose="02000506030000020004" pitchFamily="50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84A35919-DC58-401C-979E-09B8CA29CB3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3766" y="4779018"/>
            <a:ext cx="152400" cy="186267"/>
          </a:xfrm>
          <a:prstGeom prst="rect">
            <a:avLst/>
          </a:prstGeom>
        </p:spPr>
      </p:pic>
      <p:pic>
        <p:nvPicPr>
          <p:cNvPr id="28" name="Grafický objekt 27">
            <a:extLst>
              <a:ext uri="{FF2B5EF4-FFF2-40B4-BE49-F238E27FC236}">
                <a16:creationId xmlns:a16="http://schemas.microsoft.com/office/drawing/2014/main" id="{F43BA01C-8C97-45B8-B4BB-7A403550C1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67240" y="4777958"/>
            <a:ext cx="152400" cy="186267"/>
          </a:xfrm>
          <a:prstGeom prst="rect">
            <a:avLst/>
          </a:prstGeom>
        </p:spPr>
      </p:pic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ED33BE99-AEC0-4612-9231-CE42E378EB4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3690" y="5269229"/>
            <a:ext cx="152400" cy="152400"/>
          </a:xfrm>
          <a:prstGeom prst="rect">
            <a:avLst/>
          </a:prstGeom>
        </p:spPr>
      </p:pic>
      <p:pic>
        <p:nvPicPr>
          <p:cNvPr id="31" name="Grafický objekt 30">
            <a:extLst>
              <a:ext uri="{FF2B5EF4-FFF2-40B4-BE49-F238E27FC236}">
                <a16:creationId xmlns:a16="http://schemas.microsoft.com/office/drawing/2014/main" id="{504E6747-D62B-42FC-BC72-F8218A23E4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65245" y="5259704"/>
            <a:ext cx="1524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94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 Dva obsahové sloupce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C80309-D4D7-42CD-A5DF-3B1B56554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23041"/>
            <a:ext cx="8770620" cy="67048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vložíte nadpis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9BF588-14A2-427E-B6C4-F464B976C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7564"/>
            <a:ext cx="5040000" cy="3654136"/>
          </a:xfrm>
          <a:prstGeom prst="rect">
            <a:avLst/>
          </a:prstGeom>
        </p:spPr>
        <p:txBody>
          <a:bodyPr/>
          <a:lstStyle>
            <a:lvl1pPr>
              <a:buClr>
                <a:schemeClr val="accent4"/>
              </a:buClr>
              <a:defRPr sz="1600" b="0">
                <a:solidFill>
                  <a:schemeClr val="tx2"/>
                </a:solidFill>
              </a:defRPr>
            </a:lvl1pPr>
            <a:lvl2pPr>
              <a:buClr>
                <a:schemeClr val="accent4"/>
              </a:buClr>
              <a:defRPr sz="1600" b="0">
                <a:solidFill>
                  <a:schemeClr val="tx2"/>
                </a:solidFill>
              </a:defRPr>
            </a:lvl2pPr>
            <a:lvl3pPr>
              <a:buClr>
                <a:schemeClr val="accent4"/>
              </a:buClr>
              <a:defRPr sz="16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029A6A6F-B690-4615-990E-F36F5DF763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7918" y="326678"/>
            <a:ext cx="1900237" cy="496362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F347714D-76FC-458C-9E76-6C587D27B650}"/>
              </a:ext>
            </a:extLst>
          </p:cNvPr>
          <p:cNvSpPr txBox="1"/>
          <p:nvPr userDrawn="1"/>
        </p:nvSpPr>
        <p:spPr>
          <a:xfrm>
            <a:off x="838200" y="500369"/>
            <a:ext cx="87706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xima Nova" panose="02000506030000020004" pitchFamily="50" charset="0"/>
                <a:ea typeface="+mn-ea"/>
                <a:cs typeface="Arial" panose="020B0604020202020204" pitchFamily="34" charset="0"/>
              </a:rPr>
              <a:t>Czech Real Estate Investment Fund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xima Nova" panose="02000506030000020004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B2ECE2EB-3EFB-4F64-B7F5-C7761D684C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2856" y="2327564"/>
            <a:ext cx="5040000" cy="3654136"/>
          </a:xfrm>
          <a:prstGeom prst="rect">
            <a:avLst/>
          </a:prstGeom>
        </p:spPr>
        <p:txBody>
          <a:bodyPr/>
          <a:lstStyle>
            <a:lvl1pPr>
              <a:buClr>
                <a:schemeClr val="accent4"/>
              </a:buClr>
              <a:defRPr sz="1600" b="0">
                <a:solidFill>
                  <a:schemeClr val="tx2"/>
                </a:solidFill>
              </a:defRPr>
            </a:lvl1pPr>
            <a:lvl2pPr>
              <a:buClr>
                <a:schemeClr val="accent4"/>
              </a:buClr>
              <a:defRPr sz="1600" b="0">
                <a:solidFill>
                  <a:schemeClr val="tx2"/>
                </a:solidFill>
              </a:defRPr>
            </a:lvl2pPr>
            <a:lvl3pPr>
              <a:buClr>
                <a:schemeClr val="accent4"/>
              </a:buClr>
              <a:defRPr sz="16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Zástupný text 32">
            <a:extLst>
              <a:ext uri="{FF2B5EF4-FFF2-40B4-BE49-F238E27FC236}">
                <a16:creationId xmlns:a16="http://schemas.microsoft.com/office/drawing/2014/main" id="{95DF4B87-332B-42E0-BF65-146AB4EAE5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199" y="1825624"/>
            <a:ext cx="5040000" cy="3950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text</a:t>
            </a:r>
          </a:p>
        </p:txBody>
      </p:sp>
      <p:sp>
        <p:nvSpPr>
          <p:cNvPr id="14" name="Zástupný text 32">
            <a:extLst>
              <a:ext uri="{FF2B5EF4-FFF2-40B4-BE49-F238E27FC236}">
                <a16:creationId xmlns:a16="http://schemas.microsoft.com/office/drawing/2014/main" id="{CEA82779-8431-4A4D-94DB-15A31436D3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12855" y="1825623"/>
            <a:ext cx="5040000" cy="3950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Kliknutím vložíte text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799F20F7-66D4-4977-939E-1B9D9FD66E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66444" y="5993421"/>
            <a:ext cx="4680000" cy="540000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4004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50449B65-C099-4CCB-8289-EB605E44D05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4CC799C-65E9-4DF5-9B09-1CEAB2CB9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36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vložíte nadpis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CF5510-EEA9-4F35-89B0-E9CAEFD86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51435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8745E40-9A65-48E9-9D06-6ACAF90DF270}"/>
              </a:ext>
            </a:extLst>
          </p:cNvPr>
          <p:cNvSpPr txBox="1"/>
          <p:nvPr userDrawn="1"/>
        </p:nvSpPr>
        <p:spPr>
          <a:xfrm>
            <a:off x="10919460" y="6176963"/>
            <a:ext cx="868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1B6576A-AC40-4790-83C5-80D19DF99BC7}" type="slidenum">
              <a:rPr lang="cs-CZ" smtClean="0">
                <a:solidFill>
                  <a:srgbClr val="0A1A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cs-CZ" dirty="0">
              <a:solidFill>
                <a:srgbClr val="0A1A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3D2E8CD4-E618-47FF-8C9A-1F2663A19B2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6200000">
            <a:off x="11620499" y="6286500"/>
            <a:ext cx="5715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464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4" r:id="rId4"/>
    <p:sldLayoutId id="2147483662" r:id="rId5"/>
    <p:sldLayoutId id="2147483661" r:id="rId6"/>
    <p:sldLayoutId id="2147483651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2"/>
          </a:solidFill>
          <a:latin typeface="Proxima Nova Extrabold" panose="02000506030000020004" pitchFamily="50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4"/>
        </a:buClr>
        <a:buFont typeface="Wingdings" panose="05000000000000000000" pitchFamily="2" charset="2"/>
        <a:buChar char="§"/>
        <a:defRPr sz="2400" kern="1200">
          <a:solidFill>
            <a:schemeClr val="tx2"/>
          </a:solidFill>
          <a:latin typeface="Proxima Nova" panose="02000506030000020004" pitchFamily="50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Proxima Nova" panose="02000506030000020004" pitchFamily="50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Proxima Nova" panose="02000506030000020004" pitchFamily="50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A1A4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A1A4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22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1139" userDrawn="1">
          <p15:clr>
            <a:srgbClr val="F26B43"/>
          </p15:clr>
        </p15:guide>
        <p15:guide id="5" orient="horz" pos="377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6DA16524-B6FF-9C17-127A-7AC338F45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86" y="1185156"/>
            <a:ext cx="6081821" cy="44876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D708D9A-6952-A0B1-A032-2D12C71D65B0}"/>
              </a:ext>
            </a:extLst>
          </p:cNvPr>
          <p:cNvSpPr txBox="1"/>
          <p:nvPr/>
        </p:nvSpPr>
        <p:spPr>
          <a:xfrm>
            <a:off x="1390261" y="1371599"/>
            <a:ext cx="2715208" cy="148356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cs-CZ" sz="4000" dirty="0">
                <a:solidFill>
                  <a:schemeClr val="tx2"/>
                </a:solidFill>
                <a:highlight>
                  <a:srgbClr val="F8F8FA"/>
                </a:highlight>
              </a:rPr>
              <a:t>6,13% </a:t>
            </a:r>
            <a:r>
              <a:rPr lang="cs-CZ" sz="4000" dirty="0" err="1">
                <a:solidFill>
                  <a:schemeClr val="tx2"/>
                </a:solidFill>
                <a:highlight>
                  <a:srgbClr val="F8F8FA"/>
                </a:highlight>
              </a:rPr>
              <a:t>p.a</a:t>
            </a:r>
            <a:r>
              <a:rPr lang="cs-CZ" sz="4000" dirty="0">
                <a:solidFill>
                  <a:schemeClr val="tx2"/>
                </a:solidFill>
                <a:highlight>
                  <a:srgbClr val="F8F8FA"/>
                </a:highligh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6509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142E52B0-00CE-ADB3-058D-582141931061}"/>
              </a:ext>
            </a:extLst>
          </p:cNvPr>
          <p:cNvSpPr/>
          <p:nvPr/>
        </p:nvSpPr>
        <p:spPr>
          <a:xfrm>
            <a:off x="1571348" y="6001305"/>
            <a:ext cx="1331650" cy="257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66D07CF-D92D-7AC5-239E-27BD47B07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3198"/>
            <a:ext cx="3327400" cy="5842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87FB383-973B-B014-CF36-E35855984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35579"/>
            <a:ext cx="9353365" cy="564681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A5E80BF-548C-A729-88F6-525D04AB03C2}"/>
              </a:ext>
            </a:extLst>
          </p:cNvPr>
          <p:cNvSpPr txBox="1"/>
          <p:nvPr/>
        </p:nvSpPr>
        <p:spPr>
          <a:xfrm>
            <a:off x="2581182" y="2496741"/>
            <a:ext cx="7352523" cy="6811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cs-CZ" b="1" dirty="0">
                <a:solidFill>
                  <a:schemeClr val="tx2"/>
                </a:solidFill>
              </a:rPr>
              <a:t>Obec Trnávka + Obce Albrechtičky + Obec Hodslavice 11.000.000,- Kč investováno a zhodnocují </a:t>
            </a:r>
          </a:p>
        </p:txBody>
      </p:sp>
    </p:spTree>
    <p:extLst>
      <p:ext uri="{BB962C8B-B14F-4D97-AF65-F5344CB8AC3E}">
        <p14:creationId xmlns:p14="http://schemas.microsoft.com/office/powerpoint/2010/main" val="2331372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1982E-B4B1-A77B-3AB7-2CB7B3A12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9D762-CE71-552A-D157-700BE4134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Více než 17 000 spokojených investorů</a:t>
            </a:r>
            <a:endParaRPr lang="en-GB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115B72B-70CF-4A40-FA71-C651043FB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671" y="1493521"/>
            <a:ext cx="9526657" cy="4985453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B95235AE-5C54-CABA-B27D-5E8AF5AFECC6}"/>
              </a:ext>
            </a:extLst>
          </p:cNvPr>
          <p:cNvSpPr/>
          <p:nvPr/>
        </p:nvSpPr>
        <p:spPr>
          <a:xfrm>
            <a:off x="1571348" y="6001305"/>
            <a:ext cx="1331650" cy="257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F1A47EF-D45B-D089-C270-F651F6203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3198"/>
            <a:ext cx="3327400" cy="5842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C7C575D-F77B-482A-4F11-47D47E50A606}"/>
              </a:ext>
            </a:extLst>
          </p:cNvPr>
          <p:cNvSpPr txBox="1"/>
          <p:nvPr/>
        </p:nvSpPr>
        <p:spPr>
          <a:xfrm>
            <a:off x="7584220" y="3986247"/>
            <a:ext cx="4135029" cy="2405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cs-CZ" sz="1200" b="1" dirty="0">
                <a:solidFill>
                  <a:schemeClr val="tx2"/>
                </a:solidFill>
              </a:rPr>
              <a:t>obec Albrechtičky + obec Trnávka + Hodslavice </a:t>
            </a:r>
          </a:p>
        </p:txBody>
      </p:sp>
    </p:spTree>
    <p:extLst>
      <p:ext uri="{BB962C8B-B14F-4D97-AF65-F5344CB8AC3E}">
        <p14:creationId xmlns:p14="http://schemas.microsoft.com/office/powerpoint/2010/main" val="3243077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FCF582F0-90E4-4AE3-94C2-2DB981A5F9DF}"/>
              </a:ext>
            </a:extLst>
          </p:cNvPr>
          <p:cNvSpPr txBox="1">
            <a:spLocks/>
          </p:cNvSpPr>
          <p:nvPr/>
        </p:nvSpPr>
        <p:spPr>
          <a:xfrm>
            <a:off x="844756" y="928514"/>
            <a:ext cx="10509044" cy="61212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None/>
              <a:defRPr sz="14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2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0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sz="2400" b="1" dirty="0">
                <a:latin typeface="+mn-lt"/>
              </a:rPr>
              <a:t>Základní shrnutí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900" b="1" dirty="0">
              <a:latin typeface="+mn-lt"/>
            </a:endParaRPr>
          </a:p>
          <a:p>
            <a:pPr lvl="1">
              <a:lnSpc>
                <a:spcPct val="150000"/>
              </a:lnSpc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cs-CZ" sz="1800" b="1" dirty="0">
                <a:latin typeface="+mn-lt"/>
              </a:rPr>
              <a:t>Cílený výnos 6% </a:t>
            </a:r>
            <a:r>
              <a:rPr lang="cs-CZ" sz="1800" b="1" dirty="0" err="1">
                <a:latin typeface="+mn-lt"/>
              </a:rPr>
              <a:t>p.a</a:t>
            </a:r>
            <a:r>
              <a:rPr lang="cs-CZ" sz="1800" b="1" dirty="0">
                <a:latin typeface="+mn-lt"/>
              </a:rPr>
              <a:t>. </a:t>
            </a:r>
          </a:p>
          <a:p>
            <a:pPr lvl="1">
              <a:lnSpc>
                <a:spcPct val="150000"/>
              </a:lnSpc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cs-CZ" sz="1800" b="1" dirty="0">
                <a:latin typeface="+mn-lt"/>
              </a:rPr>
              <a:t>Historický výnos od </a:t>
            </a:r>
            <a:r>
              <a:rPr lang="cs-CZ" sz="1800" b="1">
                <a:latin typeface="+mn-lt"/>
              </a:rPr>
              <a:t>založení 67,8% </a:t>
            </a:r>
            <a:endParaRPr lang="cs-CZ" sz="1800" dirty="0">
              <a:latin typeface="+mn-lt"/>
            </a:endParaRPr>
          </a:p>
          <a:p>
            <a:pPr lvl="1">
              <a:lnSpc>
                <a:spcPct val="150000"/>
              </a:lnSpc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latin typeface="+mn-lt"/>
              </a:rPr>
              <a:t>Investice do funkčních, plně pronajatých nemovitostí (nájemníci Tesco, Billa, OBI, JYSK, atd.)</a:t>
            </a:r>
          </a:p>
          <a:p>
            <a:pPr lvl="1">
              <a:lnSpc>
                <a:spcPct val="150000"/>
              </a:lnSpc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cs-CZ" sz="1800" b="1" dirty="0">
                <a:latin typeface="+mn-lt"/>
              </a:rPr>
              <a:t>Hodnota vkladu kryta hodnotou spravovaných nemovitostí (aktuálně 11,28 mld. Kč)</a:t>
            </a:r>
          </a:p>
          <a:p>
            <a:pPr lvl="1">
              <a:lnSpc>
                <a:spcPct val="150000"/>
              </a:lnSpc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latin typeface="+mn-lt"/>
              </a:rPr>
              <a:t>Dostupnost prostředků do 2 měsíců </a:t>
            </a:r>
          </a:p>
          <a:p>
            <a:pPr lvl="1">
              <a:lnSpc>
                <a:spcPct val="150000"/>
              </a:lnSpc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latin typeface="+mn-lt"/>
              </a:rPr>
              <a:t>Vstupní a výstupní poplatky 0%</a:t>
            </a:r>
          </a:p>
          <a:p>
            <a:pPr marL="382950" indent="-28575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rgbClr val="3D61F2"/>
              </a:buClr>
              <a:buFont typeface="Wingdings" panose="05000000000000000000" pitchFamily="2" charset="2"/>
              <a:buChar char="§"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A1A49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Výnosově-rizikový ukazatel SRRI na hodnotě 2 (na škále 1-7, 1=nejnižší riziko)</a:t>
            </a:r>
            <a:endParaRPr lang="cs-CZ" sz="1800" dirty="0">
              <a:latin typeface="+mn-lt"/>
            </a:endParaRPr>
          </a:p>
          <a:p>
            <a:pPr lvl="1">
              <a:lnSpc>
                <a:spcPct val="150000"/>
              </a:lnSpc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latin typeface="+mn-lt"/>
              </a:rPr>
              <a:t>Auditor </a:t>
            </a:r>
            <a:r>
              <a:rPr lang="cs-CZ" sz="1800" dirty="0" err="1">
                <a:latin typeface="+mn-lt"/>
              </a:rPr>
              <a:t>Delloite</a:t>
            </a:r>
            <a:endParaRPr lang="cs-CZ" sz="1800" dirty="0">
              <a:latin typeface="+mn-lt"/>
            </a:endParaRPr>
          </a:p>
          <a:p>
            <a:pPr lvl="1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1800" b="1" dirty="0"/>
              <a:t>Pro institucionální investory možnost zajistit vklad speciálním dodatkem – vždy na 12 měsíců s možností prolongace</a:t>
            </a:r>
          </a:p>
          <a:p>
            <a:pPr lvl="1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sz="1800" dirty="0">
              <a:latin typeface="+mn-lt"/>
            </a:endParaRPr>
          </a:p>
          <a:p>
            <a:pPr lvl="1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dirty="0">
              <a:latin typeface="+mn-lt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D9B4B58-3108-BE1A-C7DB-9B8A59013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3198"/>
            <a:ext cx="33274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79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786CE7-A942-DCAB-EE46-1DC43362A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Obce a města v číslech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E613BB-A83C-92CF-3E37-F94612048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57115" cy="4156075"/>
          </a:xfrm>
        </p:spPr>
        <p:txBody>
          <a:bodyPr/>
          <a:lstStyle/>
          <a:p>
            <a:r>
              <a:rPr lang="cs-CZ" sz="2400" b="1" dirty="0"/>
              <a:t>Historicky se u EOCP zasmluvnilo 89 obcí a 17 měst (celkem 106)</a:t>
            </a:r>
          </a:p>
          <a:p>
            <a:endParaRPr lang="cs-CZ" sz="2400" dirty="0"/>
          </a:p>
          <a:p>
            <a:r>
              <a:rPr lang="cs-CZ" sz="2400" dirty="0"/>
              <a:t>Těch, co má aktuálně něco na portfoliu je 78 s těmito investicemi:</a:t>
            </a:r>
          </a:p>
          <a:p>
            <a:r>
              <a:rPr lang="cs-CZ" sz="2400" dirty="0"/>
              <a:t>655 mil v EREF </a:t>
            </a:r>
            <a:r>
              <a:rPr lang="cs-CZ" sz="2400" dirty="0">
                <a:highlight>
                  <a:srgbClr val="FFFF00"/>
                </a:highlight>
              </a:rPr>
              <a:t>(aktuální fond - výnos okolo 6% </a:t>
            </a:r>
            <a:r>
              <a:rPr lang="cs-CZ" sz="2400" dirty="0" err="1">
                <a:highlight>
                  <a:srgbClr val="FFFF00"/>
                </a:highlight>
              </a:rPr>
              <a:t>p.a</a:t>
            </a:r>
            <a:r>
              <a:rPr lang="cs-CZ" sz="2400" dirty="0">
                <a:highlight>
                  <a:srgbClr val="FFFF00"/>
                </a:highlight>
              </a:rPr>
              <a:t>.)</a:t>
            </a:r>
          </a:p>
          <a:p>
            <a:r>
              <a:rPr lang="cs-CZ" sz="2400" dirty="0"/>
              <a:t>52 mil v CDFS (vyšší výnos 7-9%, ale 5letý horizont)</a:t>
            </a:r>
          </a:p>
          <a:p>
            <a:r>
              <a:rPr lang="cs-CZ" sz="2400" dirty="0"/>
              <a:t>7 mil v DRFG SICAV (nejvýkonnější fond +9% také na 5 let)</a:t>
            </a:r>
          </a:p>
          <a:p>
            <a:r>
              <a:rPr lang="cs-CZ" sz="2400" dirty="0"/>
              <a:t>131 mil mají umístěno v DLP (dluhopisy 1-3 roky) </a:t>
            </a:r>
          </a:p>
          <a:p>
            <a:r>
              <a:rPr lang="cs-CZ" sz="2400" b="1" dirty="0"/>
              <a:t>Celkem tedy proinvestováno municipalitami: 845 mil. Kč!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8375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2D2080-BFB2-0866-0FA9-69A682759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Celkový přehled v číslech 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EDE414FF-2546-AE4A-E12C-5C6AC756E5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662577"/>
              </p:ext>
            </p:extLst>
          </p:nvPr>
        </p:nvGraphicFramePr>
        <p:xfrm>
          <a:off x="838198" y="2126773"/>
          <a:ext cx="10377195" cy="2706485"/>
        </p:xfrm>
        <a:graphic>
          <a:graphicData uri="http://schemas.openxmlformats.org/drawingml/2006/table">
            <a:tbl>
              <a:tblPr/>
              <a:tblGrid>
                <a:gridCol w="2075439">
                  <a:extLst>
                    <a:ext uri="{9D8B030D-6E8A-4147-A177-3AD203B41FA5}">
                      <a16:colId xmlns:a16="http://schemas.microsoft.com/office/drawing/2014/main" val="4288295378"/>
                    </a:ext>
                  </a:extLst>
                </a:gridCol>
                <a:gridCol w="2075439">
                  <a:extLst>
                    <a:ext uri="{9D8B030D-6E8A-4147-A177-3AD203B41FA5}">
                      <a16:colId xmlns:a16="http://schemas.microsoft.com/office/drawing/2014/main" val="129580982"/>
                    </a:ext>
                  </a:extLst>
                </a:gridCol>
                <a:gridCol w="2075439">
                  <a:extLst>
                    <a:ext uri="{9D8B030D-6E8A-4147-A177-3AD203B41FA5}">
                      <a16:colId xmlns:a16="http://schemas.microsoft.com/office/drawing/2014/main" val="704025231"/>
                    </a:ext>
                  </a:extLst>
                </a:gridCol>
                <a:gridCol w="2075439">
                  <a:extLst>
                    <a:ext uri="{9D8B030D-6E8A-4147-A177-3AD203B41FA5}">
                      <a16:colId xmlns:a16="http://schemas.microsoft.com/office/drawing/2014/main" val="3524721683"/>
                    </a:ext>
                  </a:extLst>
                </a:gridCol>
                <a:gridCol w="2075439">
                  <a:extLst>
                    <a:ext uri="{9D8B030D-6E8A-4147-A177-3AD203B41FA5}">
                      <a16:colId xmlns:a16="http://schemas.microsoft.com/office/drawing/2014/main" val="741783694"/>
                    </a:ext>
                  </a:extLst>
                </a:gridCol>
              </a:tblGrid>
              <a:tr h="5412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Produkt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Výnos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Typ úročení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Roční výnos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Stav po 1 roce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031935"/>
                  </a:ext>
                </a:extLst>
              </a:tr>
              <a:tr h="5412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Česká spořitelna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2,60 %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Jednoduché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130 000 Kč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5 130 000 Kč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827583"/>
                  </a:ext>
                </a:extLst>
              </a:tr>
              <a:tr h="5412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ČSOB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2,89 %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Jednoduché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144 500 Kč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5 144 500 Kč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0709409"/>
                  </a:ext>
                </a:extLst>
              </a:tr>
              <a:tr h="5412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Komerční banka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3,00 %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Jednoduché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150 000 Kč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5 150 000 Kč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6141360"/>
                  </a:ext>
                </a:extLst>
              </a:tr>
              <a:tr h="5412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 dirty="0"/>
                        <a:t>EREF (</a:t>
                      </a:r>
                      <a:r>
                        <a:rPr lang="cs-CZ" b="1" dirty="0" err="1"/>
                        <a:t>Finest</a:t>
                      </a:r>
                      <a:r>
                        <a:rPr lang="cs-CZ" b="1" dirty="0"/>
                        <a:t>)</a:t>
                      </a:r>
                      <a:endParaRPr lang="cs-CZ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/>
                        <a:t>6,13 %</a:t>
                      </a:r>
                      <a:endParaRPr lang="cs-C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/>
                        <a:t>Složené</a:t>
                      </a:r>
                      <a:endParaRPr lang="cs-C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/>
                        <a:t>306 500 Kč</a:t>
                      </a:r>
                      <a:endParaRPr lang="cs-C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 dirty="0"/>
                        <a:t>5 306 500 Kč</a:t>
                      </a:r>
                      <a:endParaRPr lang="cs-CZ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6091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499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D2266E-C0C6-47BC-B559-23D075BC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Ins="36000">
            <a:noAutofit/>
          </a:bodyPr>
          <a:lstStyle/>
          <a:p>
            <a:br>
              <a:rPr lang="cs-CZ" sz="2100" dirty="0"/>
            </a:br>
            <a:r>
              <a:rPr lang="cs-CZ" sz="2100" dirty="0"/>
              <a:t>Investice do komerčních nemovitostí se stabilním zhodnocením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77CF1F-FB15-4098-963E-83DE164F8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1264"/>
            <a:ext cx="10514013" cy="670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400" dirty="0"/>
              <a:t>Fond přináší zhodnocení vložených prostředků prostřednictvím investic do dlouhodobé držby komerčních nemovitostí v České republice a v Polsku. Investoři se na něm mohou podílet prostřednictvím nákupu podílových listů, jejichž držením se stávají spoluvlastníky celého portfolia nemovitostí.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7E75A11-66E2-AF26-D1C3-73E427F4B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3198"/>
            <a:ext cx="3327400" cy="5842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5F8E44A-0BC5-878D-F1F6-282C28505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704" y="2640563"/>
            <a:ext cx="8902736" cy="348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067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182D164-AEF8-07AA-5114-2A0541C45DFD}"/>
              </a:ext>
            </a:extLst>
          </p:cNvPr>
          <p:cNvSpPr txBox="1"/>
          <p:nvPr/>
        </p:nvSpPr>
        <p:spPr>
          <a:xfrm>
            <a:off x="9346043" y="3861061"/>
            <a:ext cx="2524828" cy="837616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cs-CZ" sz="1600" b="1" dirty="0">
                <a:solidFill>
                  <a:schemeClr val="tx2"/>
                </a:solidFill>
              </a:rPr>
              <a:t>Průměrný roční výnos</a:t>
            </a:r>
          </a:p>
          <a:p>
            <a:pPr algn="ctr">
              <a:lnSpc>
                <a:spcPct val="150000"/>
              </a:lnSpc>
            </a:pPr>
            <a:r>
              <a:rPr lang="cs-CZ" sz="1600" b="1" dirty="0">
                <a:solidFill>
                  <a:schemeClr val="tx2"/>
                </a:solidFill>
              </a:rPr>
              <a:t> od založení 5,13% </a:t>
            </a:r>
            <a:r>
              <a:rPr lang="cs-CZ" sz="1600" b="1" dirty="0" err="1">
                <a:solidFill>
                  <a:schemeClr val="tx2"/>
                </a:solidFill>
              </a:rPr>
              <a:t>p.a</a:t>
            </a:r>
            <a:r>
              <a:rPr lang="cs-CZ" sz="1600" b="1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8CD0418-6993-E9F8-0298-0539C40A3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3198"/>
            <a:ext cx="3327400" cy="5842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8CD1ADB-27F8-C804-9657-888BFCBDE9EE}"/>
              </a:ext>
            </a:extLst>
          </p:cNvPr>
          <p:cNvSpPr txBox="1"/>
          <p:nvPr/>
        </p:nvSpPr>
        <p:spPr>
          <a:xfrm>
            <a:off x="9511145" y="1735282"/>
            <a:ext cx="2680855" cy="12616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cs-CZ" sz="3600" b="1" dirty="0">
                <a:solidFill>
                  <a:srgbClr val="FF0000"/>
                </a:solidFill>
              </a:rPr>
              <a:t>67,8% </a:t>
            </a:r>
          </a:p>
          <a:p>
            <a:r>
              <a:rPr lang="cs-CZ" sz="1200" dirty="0"/>
              <a:t>Výkonnost podílových listů </a:t>
            </a:r>
            <a:r>
              <a:rPr lang="cs-CZ" sz="1200" dirty="0" err="1"/>
              <a:t>Class</a:t>
            </a:r>
            <a:r>
              <a:rPr lang="cs-CZ" sz="1200" dirty="0"/>
              <a:t> CZK od založení</a:t>
            </a:r>
            <a:endParaRPr lang="cs-CZ" sz="1200" dirty="0">
              <a:solidFill>
                <a:schemeClr val="tx2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AAB6183-3F6B-A31C-B865-62C84AD94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28069"/>
            <a:ext cx="8124825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200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883F386-515D-587F-1BFA-7CCC10F30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3198"/>
            <a:ext cx="3327400" cy="5842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6C3C5C7-9577-41A0-BE5A-2F2EA1974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731" y="1564724"/>
            <a:ext cx="9296400" cy="452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03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08A41101-F093-4276-7419-FE9CB9725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433" y="888818"/>
            <a:ext cx="10087269" cy="596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93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11E2F-995F-DA32-CD0F-EABEE1630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7D7250E9-CAD8-66C7-7BB9-06863E063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3198"/>
            <a:ext cx="3327400" cy="584200"/>
          </a:xfrm>
          <a:prstGeom prst="rect">
            <a:avLst/>
          </a:prstGeom>
        </p:spPr>
      </p:pic>
      <p:sp>
        <p:nvSpPr>
          <p:cNvPr id="13" name="Nadpis 1">
            <a:extLst>
              <a:ext uri="{FF2B5EF4-FFF2-40B4-BE49-F238E27FC236}">
                <a16:creationId xmlns:a16="http://schemas.microsoft.com/office/drawing/2014/main" id="{8A9C5623-D527-C051-89DB-5603357B3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3041"/>
            <a:ext cx="8770620" cy="670480"/>
          </a:xfrm>
        </p:spPr>
        <p:txBody>
          <a:bodyPr rIns="36000">
            <a:noAutofit/>
          </a:bodyPr>
          <a:lstStyle/>
          <a:p>
            <a:br>
              <a:rPr lang="cs-CZ" sz="2100" dirty="0"/>
            </a:br>
            <a:r>
              <a:rPr lang="cs-CZ" sz="2100" dirty="0"/>
              <a:t>Investice do komerčních nemovitostí se stabilním zhodnocením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E78F652-D4B8-2AA5-57E1-41C989E94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190" y="1407241"/>
            <a:ext cx="7954639" cy="533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89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D2266E-C0C6-47BC-B559-23D075BC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Ins="36000">
            <a:noAutofit/>
          </a:bodyPr>
          <a:lstStyle/>
          <a:p>
            <a:br>
              <a:rPr lang="cs-CZ" sz="2100" dirty="0"/>
            </a:br>
            <a:r>
              <a:rPr lang="cs-CZ" sz="2100" dirty="0"/>
              <a:t>Investice do komerčních nemovitostí se stabilním zhodnocením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CB50B6C-9146-A166-F6FF-1BFB8B4F5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587" y="1755787"/>
            <a:ext cx="4365096" cy="453875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F7B297A-BA6F-C8EB-FCF4-B121CCFE9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3198"/>
            <a:ext cx="3327400" cy="5842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81E00BB-F7B5-97DB-DF43-3A1FD5EDA4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637" y="1755787"/>
            <a:ext cx="5492251" cy="94302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B67BF47-3A7F-8BE6-AEFA-643FB5587E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637" y="2698812"/>
            <a:ext cx="5492250" cy="368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382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5B355DD-BBA0-2CFC-7E90-1D39CCEDC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3198"/>
            <a:ext cx="3327400" cy="5842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86FA9AF-14BC-B79C-FEDA-288958DDF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387" y="363198"/>
            <a:ext cx="5393095" cy="590993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43E36CA-A103-A694-3E56-AFD66C38B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2746664"/>
            <a:ext cx="37338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287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748DC-A83A-453A-B5B0-EF9FDCD1A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CREIF je skutečně nemovitostní fond</a:t>
            </a:r>
            <a:endParaRPr lang="en-GB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0CE3721-4753-704D-3A7D-3E9F26A9E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212" y="1681434"/>
            <a:ext cx="6837560" cy="456034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55864EF-7757-B436-3773-F8A590D0FE65}"/>
              </a:ext>
            </a:extLst>
          </p:cNvPr>
          <p:cNvSpPr txBox="1"/>
          <p:nvPr/>
        </p:nvSpPr>
        <p:spPr>
          <a:xfrm>
            <a:off x="9059518" y="3235637"/>
            <a:ext cx="2320788" cy="837616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cs-CZ" sz="1600" b="1" dirty="0">
                <a:solidFill>
                  <a:schemeClr val="tx2"/>
                </a:solidFill>
              </a:rPr>
              <a:t>Povinná hotovostní </a:t>
            </a:r>
          </a:p>
          <a:p>
            <a:pPr algn="ctr">
              <a:lnSpc>
                <a:spcPct val="150000"/>
              </a:lnSpc>
            </a:pPr>
            <a:r>
              <a:rPr lang="cs-CZ" sz="1600" b="1" dirty="0">
                <a:solidFill>
                  <a:schemeClr val="tx2"/>
                </a:solidFill>
              </a:rPr>
              <a:t>složka 10%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FA2E333-AE1F-7338-A7D8-7775741AFFE0}"/>
              </a:ext>
            </a:extLst>
          </p:cNvPr>
          <p:cNvSpPr txBox="1"/>
          <p:nvPr/>
        </p:nvSpPr>
        <p:spPr>
          <a:xfrm>
            <a:off x="1361440" y="670560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cs-CZ" sz="1200" dirty="0">
              <a:solidFill>
                <a:schemeClr val="tx2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BCAFAAB-7CB5-8804-E58C-DEA7C80B8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3198"/>
            <a:ext cx="33274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63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CREIF">
      <a:dk1>
        <a:srgbClr val="000000"/>
      </a:dk1>
      <a:lt1>
        <a:srgbClr val="FFFFFF"/>
      </a:lt1>
      <a:dk2>
        <a:srgbClr val="0A1A49"/>
      </a:dk2>
      <a:lt2>
        <a:srgbClr val="F2F2F2"/>
      </a:lt2>
      <a:accent1>
        <a:srgbClr val="9542E7"/>
      </a:accent1>
      <a:accent2>
        <a:srgbClr val="DB1548"/>
      </a:accent2>
      <a:accent3>
        <a:srgbClr val="008146"/>
      </a:accent3>
      <a:accent4>
        <a:srgbClr val="3D61F2"/>
      </a:accent4>
      <a:accent5>
        <a:srgbClr val="AE5814"/>
      </a:accent5>
      <a:accent6>
        <a:srgbClr val="6F6F6F"/>
      </a:accent6>
      <a:hlink>
        <a:srgbClr val="9542E7"/>
      </a:hlink>
      <a:folHlink>
        <a:srgbClr val="BF8EF1"/>
      </a:folHlink>
    </a:clrScheme>
    <a:fontScheme name="Czech Fund">
      <a:majorFont>
        <a:latin typeface="Proxima Nova Extrabold"/>
        <a:ea typeface=""/>
        <a:cs typeface=""/>
      </a:majorFont>
      <a:minorFont>
        <a:latin typeface="Proxima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1400" dirty="0"/>
        </a:defPPr>
      </a:lstStyle>
      <a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a:style>
    </a:spDef>
    <a:txDef>
      <a:spPr>
        <a:noFill/>
      </a:spPr>
      <a:bodyPr wrap="square" rtlCol="0">
        <a:noAutofit/>
      </a:bodyPr>
      <a:lstStyle>
        <a:defPPr algn="l">
          <a:defRPr sz="1200" dirty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REIF Template Nov2021pz" id="{C014AAA5-4056-4B28-BB18-6DC2F2682A2B}" vid="{E4EE6993-6925-40EB-AC32-78F74A2CD1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CREIF Template Nov2021pz</Template>
  <TotalTime>28885</TotalTime>
  <Words>382</Words>
  <Application>Microsoft Office PowerPoint</Application>
  <PresentationFormat>Širokoúhlá obrazovka</PresentationFormat>
  <Paragraphs>61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Proxima Nova</vt:lpstr>
      <vt:lpstr>Proxima Nova Extrabold</vt:lpstr>
      <vt:lpstr>Wingdings</vt:lpstr>
      <vt:lpstr>Motiv Office</vt:lpstr>
      <vt:lpstr>Prezentace aplikace PowerPoint</vt:lpstr>
      <vt:lpstr> Investice do komerčních nemovitostí se stabilním zhodnocením</vt:lpstr>
      <vt:lpstr>Prezentace aplikace PowerPoint</vt:lpstr>
      <vt:lpstr>Prezentace aplikace PowerPoint</vt:lpstr>
      <vt:lpstr>Prezentace aplikace PowerPoint</vt:lpstr>
      <vt:lpstr> Investice do komerčních nemovitostí se stabilním zhodnocením</vt:lpstr>
      <vt:lpstr> Investice do komerčních nemovitostí se stabilním zhodnocením</vt:lpstr>
      <vt:lpstr>Prezentace aplikace PowerPoint</vt:lpstr>
      <vt:lpstr>CREIF je skutečně nemovitostní fond</vt:lpstr>
      <vt:lpstr>Prezentace aplikace PowerPoint</vt:lpstr>
      <vt:lpstr>Více než 17 000 spokojených investorů</vt:lpstr>
      <vt:lpstr>Prezentace aplikace PowerPoint</vt:lpstr>
      <vt:lpstr>Obce a města v číslech </vt:lpstr>
      <vt:lpstr>Celkový přehled v číslech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Czech Real Estate Investment Fund</dc:title>
  <dc:creator>Pavel Zahradil</dc:creator>
  <cp:lastModifiedBy>Karla Chybová</cp:lastModifiedBy>
  <cp:revision>118</cp:revision>
  <cp:lastPrinted>2025-12-01T13:31:18Z</cp:lastPrinted>
  <dcterms:created xsi:type="dcterms:W3CDTF">2021-11-30T12:31:43Z</dcterms:created>
  <dcterms:modified xsi:type="dcterms:W3CDTF">2026-08-26T07:06:01Z</dcterms:modified>
</cp:coreProperties>
</file>